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sldIdLst>
    <p:sldId id="260" r:id="rId5"/>
    <p:sldId id="257" r:id="rId6"/>
    <p:sldId id="261" r:id="rId7"/>
    <p:sldId id="266" r:id="rId8"/>
    <p:sldId id="274" r:id="rId9"/>
    <p:sldId id="262" r:id="rId10"/>
    <p:sldId id="267" r:id="rId11"/>
    <p:sldId id="278" r:id="rId12"/>
    <p:sldId id="279" r:id="rId13"/>
    <p:sldId id="280" r:id="rId14"/>
    <p:sldId id="281" r:id="rId15"/>
    <p:sldId id="282" r:id="rId16"/>
    <p:sldId id="271" r:id="rId17"/>
    <p:sldId id="273" r:id="rId18"/>
    <p:sldId id="263" r:id="rId19"/>
    <p:sldId id="268" r:id="rId20"/>
    <p:sldId id="264" r:id="rId21"/>
    <p:sldId id="269" r:id="rId22"/>
    <p:sldId id="285" r:id="rId23"/>
    <p:sldId id="284" r:id="rId24"/>
    <p:sldId id="283" r:id="rId25"/>
    <p:sldId id="265" r:id="rId26"/>
    <p:sldId id="270" r:id="rId27"/>
    <p:sldId id="276" r:id="rId28"/>
    <p:sldId id="277" r:id="rId29"/>
    <p:sldId id="2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E5A92FE9-DB05-4D0D-AF5A-BE8664B9FF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53D9B26A-5143-49A7-BA98-D871D5BD71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68B85E55-A2A1-4682-B891-F201358A92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45EF6EDB-9B5D-49E9-96FA-1AE08BF95E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38338226-D6E2-4EEE-B271-DB4BD096DB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4878FB48-17B3-4A11-8025-DE0945CD4E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4150A21C-DD6D-4D3C-9E95-7A3CA263BE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7505BF04-104D-4180-A284-42FCD6B04D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 dirty="0"/>
              <a:t>Large Scale Realistic Ocean Rendering and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Spencer McKean</a:t>
            </a:r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Fourier Amplitudes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31936" y="2288073"/>
                <a:ext cx="3135164" cy="98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36" y="2288073"/>
                <a:ext cx="3135164" cy="9896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18190" y="3976885"/>
                <a:ext cx="5101839" cy="709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>
                    <a:latin typeface="Cambria Math" panose="02040503050406030204" pitchFamily="18" charset="0"/>
                  </a:rPr>
                  <a:t> = Phillips Spectrum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= Gaussian Distributed Random Number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0" y="3976885"/>
                <a:ext cx="5101839" cy="709618"/>
              </a:xfrm>
              <a:prstGeom prst="rect">
                <a:avLst/>
              </a:prstGeom>
              <a:blipFill rotWithShape="0">
                <a:blip r:embed="rId3"/>
                <a:stretch>
                  <a:fillRect l="-358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153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Fourier Amplitudes at Time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071683" y="2351398"/>
                <a:ext cx="4048633" cy="709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/>
                          </m:ctrlPr>
                        </m:accPr>
                        <m:e>
                          <m:r>
                            <a:rPr lang="en-US" i="1"/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acc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𝑡</m:t>
                          </m:r>
                        </m:e>
                      </m:d>
                      <m:r>
                        <a:rPr lang="en-US" i="1"/>
                        <m:t>= 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/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𝑖</m:t>
                          </m:r>
                          <m:r>
                            <a:rPr lang="en-US" i="1"/>
                            <m:t>𝜔</m:t>
                          </m:r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d>
                          <m:r>
                            <a:rPr lang="en-US" i="1"/>
                            <m:t>𝑡</m:t>
                          </m:r>
                        </m:sup>
                      </m:sSup>
                      <m:r>
                        <a:rPr lang="en-US" i="1"/>
                        <m:t>+</m:t>
                      </m:r>
                      <m:sSubSup>
                        <m:sSubSupPr>
                          <m:ctrlPr>
                            <a:rPr lang="en-US" i="1"/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∗</m:t>
                          </m:r>
                        </m:sup>
                      </m:sSubSup>
                      <m:r>
                        <a:rPr lang="en-US" i="1"/>
                        <m:t>(−</m:t>
                      </m:r>
                      <m:acc>
                        <m:accPr>
                          <m:chr m:val="⃑"/>
                          <m:ctrlPr>
                            <a:rPr lang="en-US" i="1"/>
                          </m:ctrlPr>
                        </m:accPr>
                        <m:e>
                          <m:r>
                            <a:rPr lang="en-US" i="1"/>
                            <m:t>𝑘</m:t>
                          </m:r>
                        </m:e>
                      </m:acc>
                      <m:r>
                        <a:rPr lang="en-US" i="1"/>
                        <m:t>)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𝑖</m:t>
                          </m:r>
                          <m:r>
                            <a:rPr lang="en-US" i="1"/>
                            <m:t>𝜔</m:t>
                          </m:r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d>
                          <m:r>
                            <a:rPr lang="en-US" i="1"/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683" y="2351398"/>
                <a:ext cx="4048633" cy="709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97797" y="3931065"/>
                <a:ext cx="4201150" cy="1306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= Dispersion Relation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 = Fourier Amplitude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Fourier Amplitude Conjugate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97" y="3931065"/>
                <a:ext cx="4201150" cy="1306448"/>
              </a:xfrm>
              <a:prstGeom prst="rect">
                <a:avLst/>
              </a:prstGeom>
              <a:blipFill rotWithShape="0">
                <a:blip r:embed="rId3"/>
                <a:stretch>
                  <a:fillRect t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12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Fourier Equations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791938" y="2342164"/>
                <a:ext cx="2608123" cy="108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h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𝑥</m:t>
                              </m:r>
                            </m:e>
                          </m:acc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𝑡</m:t>
                          </m:r>
                        </m:e>
                      </m:d>
                      <m:r>
                        <a:rPr lang="en-US" i="1"/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/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h</m:t>
                              </m:r>
                            </m:e>
                          </m:acc>
                          <m:r>
                            <a:rPr lang="en-US" i="1"/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acc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𝑡</m:t>
                          </m:r>
                          <m:r>
                            <a:rPr lang="en-US" i="1"/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acc>
                          <m:r>
                            <a:rPr lang="en-US" i="1"/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38" y="2342164"/>
                <a:ext cx="2608123" cy="10868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18190" y="4153256"/>
                <a:ext cx="3640509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Fourier Amplitudes at Time</a:t>
                </a: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0" y="4153256"/>
                <a:ext cx="3640509" cy="410305"/>
              </a:xfrm>
              <a:prstGeom prst="rect">
                <a:avLst/>
              </a:prstGeom>
              <a:blipFill rotWithShape="0">
                <a:blip r:embed="rId3"/>
                <a:stretch>
                  <a:fillRect b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26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9021157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Discrete Fourier Transform (DFT) Waves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59" y="2692400"/>
            <a:ext cx="5366114" cy="25752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93" y="2673350"/>
            <a:ext cx="4816872" cy="3180544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=""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1661575" y="5239290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6: Implementation of DFT Waves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=""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7181667" y="5816508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7: Implementation of DFT Waves</a:t>
            </a:r>
          </a:p>
        </p:txBody>
      </p:sp>
    </p:spTree>
    <p:extLst>
      <p:ext uri="{BB962C8B-B14F-4D97-AF65-F5344CB8AC3E}">
        <p14:creationId xmlns:p14="http://schemas.microsoft.com/office/powerpoint/2010/main" val="231988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Discrete Fourier Transform Waves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70" y="2303091"/>
            <a:ext cx="7008889" cy="3937167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=""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3334869" y="6302907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8: Implementation of DFT Waves</a:t>
            </a:r>
          </a:p>
        </p:txBody>
      </p:sp>
    </p:spTree>
    <p:extLst>
      <p:ext uri="{BB962C8B-B14F-4D97-AF65-F5344CB8AC3E}">
        <p14:creationId xmlns:p14="http://schemas.microsoft.com/office/powerpoint/2010/main" val="1327090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Initial Implementations</a:t>
            </a:r>
          </a:p>
          <a:p>
            <a:r>
              <a:rPr lang="en-US" sz="1800" dirty="0"/>
              <a:t>Performance Improvements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646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FFT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636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</a:t>
            </a:r>
            <a:r>
              <a:rPr lang="en-US" sz="1400" b="1" dirty="0">
                <a:solidFill>
                  <a:schemeClr val="accent1"/>
                </a:solidFill>
              </a:rPr>
              <a:t>Initial Implementations</a:t>
            </a:r>
            <a:r>
              <a:rPr lang="en-US" sz="1400" dirty="0"/>
              <a:t>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24875" y="328791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70827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63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Performance Improvements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2642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Rendering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Scrolling </a:t>
            </a:r>
            <a:r>
              <a:rPr lang="en-US" sz="1800" dirty="0" err="1" smtClean="0"/>
              <a:t>normals</a:t>
            </a:r>
            <a:endParaRPr lang="en-US" sz="1800" dirty="0" smtClean="0"/>
          </a:p>
          <a:p>
            <a:r>
              <a:rPr lang="en-US" sz="1800" dirty="0" smtClean="0"/>
              <a:t>Refraction and Snell’s Law</a:t>
            </a:r>
          </a:p>
          <a:p>
            <a:r>
              <a:rPr lang="en-US" sz="1800" dirty="0" smtClean="0"/>
              <a:t>Lighting</a:t>
            </a:r>
          </a:p>
          <a:p>
            <a:r>
              <a:rPr lang="en-US" sz="1800" dirty="0" smtClean="0"/>
              <a:t>Clipping</a:t>
            </a:r>
            <a:endParaRPr lang="en-US" sz="1800" dirty="0" smtClean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Scrolling </a:t>
            </a:r>
            <a:r>
              <a:rPr lang="en-US" dirty="0" err="1" smtClean="0"/>
              <a:t>Normals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36" y="2511870"/>
            <a:ext cx="5774123" cy="3246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38" y="2508106"/>
            <a:ext cx="5774123" cy="325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1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Performance Improvements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068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Refraction and Snell’s Law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8753" y="2782888"/>
                <a:ext cx="329310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Snell’s Law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= Incident Refractive Index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= Refracted </a:t>
                </a:r>
                <a:r>
                  <a:rPr lang="en-US" dirty="0"/>
                  <a:t>R</a:t>
                </a:r>
                <a:r>
                  <a:rPr lang="en-US" dirty="0" smtClean="0"/>
                  <a:t>efractive </a:t>
                </a:r>
                <a:r>
                  <a:rPr lang="en-US" dirty="0"/>
                  <a:t>I</a:t>
                </a:r>
                <a:r>
                  <a:rPr lang="en-US" dirty="0" smtClean="0"/>
                  <a:t>ndex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= Angle of Incidence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= Refracted </a:t>
                </a:r>
                <a:r>
                  <a:rPr lang="en-US" dirty="0"/>
                  <a:t>A</a:t>
                </a:r>
                <a:r>
                  <a:rPr lang="en-US" dirty="0" smtClean="0"/>
                  <a:t>ngle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53" y="2782888"/>
                <a:ext cx="3293103" cy="2308324"/>
              </a:xfrm>
              <a:prstGeom prst="rect">
                <a:avLst/>
              </a:prstGeom>
              <a:blipFill rotWithShape="0">
                <a:blip r:embed="rId2"/>
                <a:stretch>
                  <a:fillRect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602" t="1342" r="2725" b="3639"/>
          <a:stretch/>
        </p:blipFill>
        <p:spPr>
          <a:xfrm>
            <a:off x="5998070" y="2791839"/>
            <a:ext cx="37909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Performance Improvements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Wave vertex data structure</a:t>
            </a:r>
            <a:endParaRPr lang="en-US" sz="1800" dirty="0"/>
          </a:p>
          <a:p>
            <a:r>
              <a:rPr lang="en-US" sz="1800" dirty="0" smtClean="0"/>
              <a:t>Threaded  FFT</a:t>
            </a:r>
          </a:p>
          <a:p>
            <a:r>
              <a:rPr lang="en-US" sz="1800" dirty="0" smtClean="0"/>
              <a:t>Compute </a:t>
            </a:r>
            <a:r>
              <a:rPr lang="en-US" sz="1800" dirty="0" err="1" smtClean="0"/>
              <a:t>Shader</a:t>
            </a:r>
            <a:r>
              <a:rPr lang="en-US" sz="1800" dirty="0" smtClean="0"/>
              <a:t> FFT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04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Performance Improvements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80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DFT not manageable at interactive speeds</a:t>
            </a:r>
          </a:p>
          <a:p>
            <a:r>
              <a:rPr lang="en-US" sz="1800" dirty="0" smtClean="0"/>
              <a:t>FFT on one thread at a low number of samples</a:t>
            </a:r>
          </a:p>
          <a:p>
            <a:r>
              <a:rPr lang="en-US" sz="1800" dirty="0" err="1" smtClean="0"/>
              <a:t>iWave</a:t>
            </a:r>
            <a:r>
              <a:rPr lang="en-US" sz="1800" dirty="0" smtClean="0"/>
              <a:t> impacts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8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138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198921"/>
              </p:ext>
            </p:extLst>
          </p:nvPr>
        </p:nvGraphicFramePr>
        <p:xfrm>
          <a:off x="1190247" y="2052830"/>
          <a:ext cx="8753851" cy="1750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451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32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[1]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K. Stuart, "Sea of Thieves: How Rare Silenced the Cannons and Brought Peace to the Seas," 18 July 2018. [Online]. Available: https://www.theguardian.com/games/2018/jul/18/sea-of-thieves-rare-games-update-the-hungering-deep-cursed-sails-forsaken-shores.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[2] 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M. Ruiz, "Sea of Thieves Review — A Whole Lot of Booty," 29 March 2018. [Online]. Available: https://www.dualshockers.com/sea-of-thieves-review-xbox-one/.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36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[3]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M. Martin, "Sea of Thieves Reviews Round-up – All the Scores for Rare’s Wonky Pirate Adventure," 22 March 2018. [Online]. Available: https://www.vg247.com/2018/03/22/sea-of-thieves-reviews-scores/.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[4] 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J.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</a:rPr>
                        <a:t>Tessendorf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, "Simulating Ocean Water," 2004. [Online]. Available: https://people.cs.clemson.edu/~jtessen/reports/papers_files/coursenotes2004.pdf.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63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Background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Performance Improvements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1802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Inspired by Sea of Thieves</a:t>
            </a:r>
          </a:p>
          <a:p>
            <a:r>
              <a:rPr lang="en-US" sz="1800" dirty="0"/>
              <a:t>Large scale ocean surface simulation</a:t>
            </a:r>
          </a:p>
          <a:p>
            <a:r>
              <a:rPr lang="en-US" sz="1800" dirty="0"/>
              <a:t>Large scale interactive waves</a:t>
            </a:r>
          </a:p>
          <a:p>
            <a:r>
              <a:rPr lang="en-US" sz="1800" dirty="0"/>
              <a:t>Analyze Performance impact of different portions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Background</a:t>
            </a:r>
            <a:r>
              <a:rPr lang="en-US" sz="1400" dirty="0"/>
              <a:t>          Early Experimentations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13256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1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Background</a:t>
            </a:r>
            <a:r>
              <a:rPr lang="en-US" sz="1400" dirty="0"/>
              <a:t>          Early Experimentations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13256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C796CA00-FA13-476A-9ABE-1A17344A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93" y="3511305"/>
            <a:ext cx="4389616" cy="24691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A79A5D21-C558-490D-B09E-AE5E23A6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02" y="1978557"/>
            <a:ext cx="4680704" cy="26337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24BE2ABE-8A1A-4A61-8921-27405C2CC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63" y="661673"/>
            <a:ext cx="4389616" cy="2633769"/>
          </a:xfrm>
          <a:prstGeom prst="rect">
            <a:avLst/>
          </a:prstGeom>
        </p:spPr>
      </p:pic>
      <p:sp>
        <p:nvSpPr>
          <p:cNvPr id="37" name="TextBox 11">
            <a:extLst>
              <a:ext uri="{FF2B5EF4-FFF2-40B4-BE49-F238E27FC236}">
                <a16:creationId xmlns=""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2267491" y="3243532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1: Sea of Thieves screenshot [1]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="" xmlns:a16="http://schemas.microsoft.com/office/drawing/2014/main" id="{0FFC0F84-7529-4C07-88EE-CFAA4120297D}"/>
              </a:ext>
            </a:extLst>
          </p:cNvPr>
          <p:cNvSpPr txBox="1"/>
          <p:nvPr/>
        </p:nvSpPr>
        <p:spPr>
          <a:xfrm>
            <a:off x="7343974" y="4581968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2: Sea of Thieves screenshot [2]</a:t>
            </a:r>
          </a:p>
        </p:txBody>
      </p:sp>
      <p:sp>
        <p:nvSpPr>
          <p:cNvPr id="39" name="TextBox 2">
            <a:extLst>
              <a:ext uri="{FF2B5EF4-FFF2-40B4-BE49-F238E27FC236}">
                <a16:creationId xmlns="" xmlns:a16="http://schemas.microsoft.com/office/drawing/2014/main" id="{0D872DD5-0F01-4E78-8D4F-A7666652FBC9}"/>
              </a:ext>
            </a:extLst>
          </p:cNvPr>
          <p:cNvSpPr txBox="1"/>
          <p:nvPr/>
        </p:nvSpPr>
        <p:spPr>
          <a:xfrm>
            <a:off x="2267491" y="5950106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3: Sea of Thieves screenshot [3]</a:t>
            </a:r>
          </a:p>
        </p:txBody>
      </p:sp>
    </p:spTree>
    <p:extLst>
      <p:ext uri="{BB962C8B-B14F-4D97-AF65-F5344CB8AC3E}">
        <p14:creationId xmlns:p14="http://schemas.microsoft.com/office/powerpoint/2010/main" val="206842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Performance Improvements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60698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Gerstner Waves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9658" y="3165574"/>
            <a:ext cx="3334215" cy="1247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44" y="2465344"/>
            <a:ext cx="2962688" cy="2676899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=""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1671659" y="5119362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4: Potential issues with Gerstner Waves [4]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=""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6510697" y="4395187"/>
            <a:ext cx="2246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5: Gerstner Wave Equations [4]</a:t>
            </a:r>
          </a:p>
        </p:txBody>
      </p:sp>
    </p:spTree>
    <p:extLst>
      <p:ext uri="{BB962C8B-B14F-4D97-AF65-F5344CB8AC3E}">
        <p14:creationId xmlns:p14="http://schemas.microsoft.com/office/powerpoint/2010/main" val="263607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Fourier Equations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2986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h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𝑥</m:t>
                              </m:r>
                            </m:e>
                          </m:acc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𝑡</m:t>
                          </m:r>
                        </m:e>
                      </m:d>
                      <m:r>
                        <a:rPr lang="en-US" i="1"/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/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h</m:t>
                              </m:r>
                            </m:e>
                          </m:acc>
                          <m:r>
                            <a:rPr lang="en-US" i="1"/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acc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𝑡</m:t>
                          </m:r>
                          <m:r>
                            <a:rPr lang="en-US" i="1"/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acc>
                          <m:r>
                            <a:rPr lang="en-US" i="1"/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/>
                          </m:ctrlPr>
                        </m:accPr>
                        <m:e>
                          <m:r>
                            <a:rPr lang="en-US" i="1"/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acc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𝑡</m:t>
                          </m:r>
                        </m:e>
                      </m:d>
                      <m:r>
                        <a:rPr lang="en-US" i="1"/>
                        <m:t>= 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/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𝑖</m:t>
                          </m:r>
                          <m:r>
                            <a:rPr lang="en-US" i="1"/>
                            <m:t>𝜔</m:t>
                          </m:r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d>
                          <m:r>
                            <a:rPr lang="en-US" i="1"/>
                            <m:t>𝑡</m:t>
                          </m:r>
                        </m:sup>
                      </m:sSup>
                      <m:r>
                        <a:rPr lang="en-US" i="1"/>
                        <m:t>+</m:t>
                      </m:r>
                      <m:sSubSup>
                        <m:sSubSupPr>
                          <m:ctrlPr>
                            <a:rPr lang="en-US" i="1"/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∗</m:t>
                          </m:r>
                        </m:sup>
                      </m:sSubSup>
                      <m:r>
                        <a:rPr lang="en-US" i="1"/>
                        <m:t>(−</m:t>
                      </m:r>
                      <m:acc>
                        <m:accPr>
                          <m:chr m:val="⃑"/>
                          <m:ctrlPr>
                            <a:rPr lang="en-US" i="1"/>
                          </m:ctrlPr>
                        </m:accPr>
                        <m:e>
                          <m:r>
                            <a:rPr lang="en-US" i="1"/>
                            <m:t>𝑘</m:t>
                          </m:r>
                        </m:e>
                      </m:acc>
                      <m:r>
                        <a:rPr lang="en-US" i="1"/>
                        <m:t>)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𝑖</m:t>
                          </m:r>
                          <m:r>
                            <a:rPr lang="en-US" i="1"/>
                            <m:t>𝜔</m:t>
                          </m:r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</m:d>
                          <m:r>
                            <a:rPr lang="en-US" i="1"/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/>
                            <m:t>P</m:t>
                          </m:r>
                        </m:e>
                        <m:sub>
                          <m:r>
                            <a:rPr lang="en-US" i="1"/>
                            <m:t>h</m:t>
                          </m:r>
                        </m:sub>
                      </m:sSub>
                      <m:r>
                        <a:rPr lang="en-US"/>
                        <m:t>(</m:t>
                      </m:r>
                      <m:acc>
                        <m:accPr>
                          <m:chr m:val="⃑"/>
                          <m:ctrlPr>
                            <a:rPr lang="en-US" i="1"/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/>
                            <m:t>k</m:t>
                          </m:r>
                        </m:e>
                      </m:acc>
                      <m:r>
                        <a:rPr lang="en-US"/>
                        <m:t>) = </m:t>
                      </m:r>
                      <m:r>
                        <m:rPr>
                          <m:sty m:val="p"/>
                        </m:rPr>
                        <a:rPr lang="en-US"/>
                        <m:t>A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en-US" i="1"/>
                                <m:t>𝑒</m:t>
                              </m:r>
                            </m:e>
                            <m:sup>
                              <m:r>
                                <a:rPr lang="en-US" i="1"/>
                                <m:t>−1/</m:t>
                              </m:r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(</m:t>
                                  </m:r>
                                  <m:r>
                                    <a:rPr lang="en-US" i="1"/>
                                    <m:t>𝑘𝐿</m:t>
                                  </m:r>
                                  <m:r>
                                    <a:rPr lang="en-US" i="1"/>
                                    <m:t>)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  <m:sup>
                              <m:r>
                                <a:rPr lang="en-US" i="1"/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/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𝑘</m:t>
                                  </m:r>
                                </m:e>
                              </m:acc>
                              <m:r>
                                <a:rPr lang="en-US" i="1"/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/>
                            <m:t>2</m:t>
                          </m:r>
                        </m:sup>
                      </m:sSup>
                      <m:r>
                        <a:rPr lang="en-US"/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29869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83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99CAC3B1-4879-424D-8F15-206277196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B8492CB-DFBA-4A82-9778-F21493DA36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E34CC1C8-EBDD-4AEA-83E6-B27575B62E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="" xmlns:a16="http://schemas.microsoft.com/office/drawing/2014/main" id="{D6B38644-B85D-4211-9526-5B4C2A662B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8A8B2820-6B8F-4C19-BFC5-D28EE44E54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="" xmlns:a16="http://schemas.microsoft.com/office/drawing/2014/main" id="{773528ED-4D37-4A77-A8CA-86B6221C5E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="" xmlns:a16="http://schemas.microsoft.com/office/drawing/2014/main" id="{8A58A902-E944-4399-9A93-A91A6A82B1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="" xmlns:a16="http://schemas.microsoft.com/office/drawing/2014/main" id="{4EDB1155-2E8E-4FB8-AD42-101FE43832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Phillips Spectrum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67777" y="2304945"/>
                <a:ext cx="3056446" cy="130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/>
                            <m:t>P</m:t>
                          </m:r>
                        </m:e>
                        <m:sub>
                          <m:r>
                            <a:rPr lang="en-US" i="1"/>
                            <m:t>h</m:t>
                          </m:r>
                        </m:sub>
                      </m:sSub>
                      <m:r>
                        <a:rPr lang="en-US"/>
                        <m:t>(</m:t>
                      </m:r>
                      <m:acc>
                        <m:accPr>
                          <m:chr m:val="⃑"/>
                          <m:ctrlPr>
                            <a:rPr lang="en-US" i="1"/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/>
                            <m:t>k</m:t>
                          </m:r>
                        </m:e>
                      </m:acc>
                      <m:r>
                        <a:rPr lang="en-US"/>
                        <m:t>)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en-US" i="1"/>
                                <m:t>𝑒</m:t>
                              </m:r>
                            </m:e>
                            <m:sup>
                              <m:r>
                                <a:rPr lang="en-US" i="1"/>
                                <m:t>−1/</m:t>
                              </m:r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(</m:t>
                                  </m:r>
                                  <m:r>
                                    <a:rPr lang="en-US" i="1"/>
                                    <m:t>𝑘𝐿</m:t>
                                  </m:r>
                                  <m:r>
                                    <a:rPr lang="en-US" i="1"/>
                                    <m:t>)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  <m:sup>
                              <m:r>
                                <a:rPr lang="en-US" i="1"/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/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𝑘</m:t>
                                  </m:r>
                                </m:e>
                              </m:acc>
                              <m:r>
                                <a:rPr lang="en-US" i="1"/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/>
                            <m:t>2</m:t>
                          </m:r>
                        </m:sup>
                      </m:sSup>
                      <m:r>
                        <a:rPr lang="en-US"/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777" y="2304945"/>
                <a:ext cx="3056446" cy="13088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49411" y="3717421"/>
                <a:ext cx="3674692" cy="2281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Wind Speed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Gravitational Constant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dirty="0" smtClean="0"/>
                  <a:t> = Wind Direction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= Global Wave Constant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11" y="3717421"/>
                <a:ext cx="3674692" cy="22810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664103" y="3717421"/>
                <a:ext cx="2854295" cy="708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Wave Suppression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103" y="3717421"/>
                <a:ext cx="2854295" cy="708143"/>
              </a:xfrm>
              <a:prstGeom prst="rect">
                <a:avLst/>
              </a:prstGeom>
              <a:blipFill rotWithShape="0">
                <a:blip r:embed="rId4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16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542</Words>
  <Application>Microsoft Office PowerPoint</Application>
  <PresentationFormat>Widescreen</PresentationFormat>
  <Paragraphs>132</Paragraphs>
  <Slides>26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Corbel</vt:lpstr>
      <vt:lpstr>Times New Roman</vt:lpstr>
      <vt:lpstr>Parallax</vt:lpstr>
      <vt:lpstr>Large Scale Realistic Ocean Rendering and Simulation</vt:lpstr>
      <vt:lpstr>Agenda</vt:lpstr>
      <vt:lpstr>Agenda</vt:lpstr>
      <vt:lpstr>Introduction</vt:lpstr>
      <vt:lpstr>PowerPoint Presentation</vt:lpstr>
      <vt:lpstr>Agenda</vt:lpstr>
      <vt:lpstr>Gerstner Waves</vt:lpstr>
      <vt:lpstr>The Fourier Equations</vt:lpstr>
      <vt:lpstr>The Phillips Spectrum</vt:lpstr>
      <vt:lpstr>Fourier Amplitudes</vt:lpstr>
      <vt:lpstr>Fourier Amplitudes at Time</vt:lpstr>
      <vt:lpstr>The Fourier Equations</vt:lpstr>
      <vt:lpstr>Discrete Fourier Transform (DFT) Waves</vt:lpstr>
      <vt:lpstr>Discrete Fourier Transform Waves</vt:lpstr>
      <vt:lpstr>Agenda</vt:lpstr>
      <vt:lpstr>FFT</vt:lpstr>
      <vt:lpstr>Agenda</vt:lpstr>
      <vt:lpstr>Rendering Techniques</vt:lpstr>
      <vt:lpstr>Scrolling Normals</vt:lpstr>
      <vt:lpstr>Refraction and Snell’s Law</vt:lpstr>
      <vt:lpstr>Performance Improvements</vt:lpstr>
      <vt:lpstr>Agenda</vt:lpstr>
      <vt:lpstr>Preliminary Results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Realistic Ocean Rendering and Simulation</dc:title>
  <dc:creator>Spencer McKean</dc:creator>
  <cp:lastModifiedBy>Spencer McKean</cp:lastModifiedBy>
  <cp:revision>37</cp:revision>
  <dcterms:created xsi:type="dcterms:W3CDTF">2021-02-02T17:22:16Z</dcterms:created>
  <dcterms:modified xsi:type="dcterms:W3CDTF">2021-03-23T06:13:10Z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